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1" initials="A" lastIdx="2" clrIdx="0">
    <p:extLst>
      <p:ext uri="{19B8F6BF-5375-455C-9EA6-DF929625EA0E}">
        <p15:presenceInfo xmlns:p15="http://schemas.microsoft.com/office/powerpoint/2012/main" xmlns="" userId="A1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ABA5"/>
    <a:srgbClr val="FC6F64"/>
    <a:srgbClr val="F1F4AE"/>
    <a:srgbClr val="E9EE8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-821" y="-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11-03T13:18:16.527" idx="2">
    <p:pos x="10" y="10"/>
    <p:text/>
    <p:extLst>
      <p:ext uri="{C676402C-5697-4E1C-873F-D02D1690AC5C}">
        <p15:threadingInfo xmlns:p15="http://schemas.microsoft.com/office/powerpoint/2012/main" xmlns="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35A99E76-FC0F-4638-8C4C-245D5241EBC0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B208966-BC91-4217-8BBA-A90FD10208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41354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99E76-FC0F-4638-8C4C-245D5241EBC0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8966-BC91-4217-8BBA-A90FD10208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1505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99E76-FC0F-4638-8C4C-245D5241EBC0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8966-BC91-4217-8BBA-A90FD10208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837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99E76-FC0F-4638-8C4C-245D5241EBC0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8966-BC91-4217-8BBA-A90FD10208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906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5A99E76-FC0F-4638-8C4C-245D5241EBC0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9B208966-BC91-4217-8BBA-A90FD10208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61686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99E76-FC0F-4638-8C4C-245D5241EBC0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8966-BC91-4217-8BBA-A90FD10208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4394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99E76-FC0F-4638-8C4C-245D5241EBC0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8966-BC91-4217-8BBA-A90FD10208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8954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99E76-FC0F-4638-8C4C-245D5241EBC0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8966-BC91-4217-8BBA-A90FD10208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9787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99E76-FC0F-4638-8C4C-245D5241EBC0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08966-BC91-4217-8BBA-A90FD10208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3969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99E76-FC0F-4638-8C4C-245D5241EBC0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B208966-BC91-4217-8BBA-A90FD10208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1778859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35A99E76-FC0F-4638-8C4C-245D5241EBC0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B208966-BC91-4217-8BBA-A90FD10208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4116292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5A99E76-FC0F-4638-8C4C-245D5241EBC0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B208966-BC91-4217-8BBA-A90FD10208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36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4FE8CC-5992-422B-8852-C7FC0634B8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Урок русского языка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E360C2-46ED-4D46-92D4-B97FA5A719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5 класс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85497" y="4911049"/>
            <a:ext cx="35269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Составитель: </a:t>
            </a:r>
            <a:r>
              <a:rPr lang="ru-RU" sz="1400" dirty="0" err="1" smtClean="0"/>
              <a:t>Лагастик</a:t>
            </a:r>
            <a:r>
              <a:rPr lang="ru-RU" sz="1400" dirty="0" smtClean="0"/>
              <a:t> Н.Е., </a:t>
            </a:r>
          </a:p>
          <a:p>
            <a:r>
              <a:rPr lang="ru-RU" sz="1400" dirty="0" smtClean="0"/>
              <a:t>учитель русского языка и литературы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20460167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FF5C76-A43B-4B70-BEE8-F5396EA59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383" y="321276"/>
            <a:ext cx="11067535" cy="1346886"/>
          </a:xfrm>
          <a:ln w="38100"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>      Правописание согласных в корне слова. </a:t>
            </a:r>
            <a:br>
              <a:rPr lang="ru-RU" sz="4000" dirty="0"/>
            </a:br>
            <a:r>
              <a:rPr lang="ru-RU" sz="4000" dirty="0"/>
              <a:t>                         Типы орфограмм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D779E32-5AC3-48F6-9999-9AF94E702551}"/>
              </a:ext>
            </a:extLst>
          </p:cNvPr>
          <p:cNvSpPr txBox="1"/>
          <p:nvPr/>
        </p:nvSpPr>
        <p:spPr>
          <a:xfrm>
            <a:off x="1959427" y="1858488"/>
            <a:ext cx="87164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7030A0"/>
                </a:solidFill>
              </a:rPr>
              <a:t>«Орфографический светофор»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98FD78A4-6D50-4832-8F13-DF1B99EEE09C}"/>
              </a:ext>
            </a:extLst>
          </p:cNvPr>
          <p:cNvSpPr/>
          <p:nvPr/>
        </p:nvSpPr>
        <p:spPr>
          <a:xfrm>
            <a:off x="902526" y="2756700"/>
            <a:ext cx="3253838" cy="172525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Проверяемая</a:t>
            </a:r>
          </a:p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согласная в корне слова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1367C711-4E04-4B12-9E2F-757F1DA18D3B}"/>
              </a:ext>
            </a:extLst>
          </p:cNvPr>
          <p:cNvSpPr/>
          <p:nvPr/>
        </p:nvSpPr>
        <p:spPr>
          <a:xfrm>
            <a:off x="4578230" y="2756699"/>
            <a:ext cx="3253839" cy="172525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Непроизносимая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согласная в корне слова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D482DC86-E8DE-41BE-935A-C0E24405B236}"/>
              </a:ext>
            </a:extLst>
          </p:cNvPr>
          <p:cNvSpPr/>
          <p:nvPr/>
        </p:nvSpPr>
        <p:spPr>
          <a:xfrm>
            <a:off x="8253935" y="2756698"/>
            <a:ext cx="3253839" cy="1725251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Непроверяемая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согласная в корне слова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9ED84DAB-883A-4A52-ACED-AEEA987DBCFD}"/>
              </a:ext>
            </a:extLst>
          </p:cNvPr>
          <p:cNvSpPr/>
          <p:nvPr/>
        </p:nvSpPr>
        <p:spPr>
          <a:xfrm>
            <a:off x="1045027" y="4672273"/>
            <a:ext cx="2823210" cy="19431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САПО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Ж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КИ</a:t>
            </a:r>
          </a:p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БАГА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Ж</a:t>
            </a:r>
          </a:p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ПРО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Б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КА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667DEB8A-9D5A-4D1C-9CD2-55F10FD6465D}"/>
              </a:ext>
            </a:extLst>
          </p:cNvPr>
          <p:cNvSpPr/>
          <p:nvPr/>
        </p:nvSpPr>
        <p:spPr>
          <a:xfrm>
            <a:off x="4793544" y="4672275"/>
            <a:ext cx="2823210" cy="1943100"/>
          </a:xfrm>
          <a:prstGeom prst="roundRect">
            <a:avLst/>
          </a:prstGeom>
          <a:solidFill>
            <a:srgbClr val="F1F4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СО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Л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НЦЕ</a:t>
            </a:r>
          </a:p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ОКРЕС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Т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НОСТЬ</a:t>
            </a:r>
          </a:p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ПОЗ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Д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НИЙ  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3D48B1A7-9447-4BF7-89AE-3FAF0DE7ACC4}"/>
              </a:ext>
            </a:extLst>
          </p:cNvPr>
          <p:cNvSpPr/>
          <p:nvPr/>
        </p:nvSpPr>
        <p:spPr>
          <a:xfrm>
            <a:off x="8542061" y="4672273"/>
            <a:ext cx="2823210" cy="1943100"/>
          </a:xfrm>
          <a:prstGeom prst="roundRect">
            <a:avLst/>
          </a:prstGeom>
          <a:solidFill>
            <a:srgbClr val="FDAB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А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ЛЛ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ЕЯ</a:t>
            </a:r>
          </a:p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ТЕ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НН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ИС</a:t>
            </a:r>
          </a:p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КРО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СС</a:t>
            </a:r>
          </a:p>
          <a:p>
            <a:pPr algn="ctr"/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951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FF5C76-A43B-4B70-BEE8-F5396EA59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383" y="321276"/>
            <a:ext cx="11067535" cy="1346886"/>
          </a:xfrm>
          <a:ln w="38100"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>      Правописание согласных в корне слова. </a:t>
            </a:r>
            <a:br>
              <a:rPr lang="ru-RU" sz="4000" dirty="0"/>
            </a:br>
            <a:r>
              <a:rPr lang="ru-RU" sz="4000" dirty="0"/>
              <a:t>                         Типы орфограмм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DD23155-2E52-4166-BE00-39524FA58816}"/>
              </a:ext>
            </a:extLst>
          </p:cNvPr>
          <p:cNvSpPr txBox="1"/>
          <p:nvPr/>
        </p:nvSpPr>
        <p:spPr>
          <a:xfrm>
            <a:off x="762953" y="1810226"/>
            <a:ext cx="9684067" cy="43057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Продолжите фразы:</a:t>
            </a:r>
          </a:p>
          <a:p>
            <a:pPr>
              <a:lnSpc>
                <a:spcPct val="150000"/>
              </a:lnSpc>
            </a:pPr>
            <a: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1.Сегодня на уроке я узнал (-а) …</a:t>
            </a:r>
          </a:p>
          <a:p>
            <a:pPr>
              <a:lnSpc>
                <a:spcPct val="150000"/>
              </a:lnSpc>
            </a:pPr>
            <a: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2.Непроизносимые согласные в корне можно проверить …</a:t>
            </a:r>
          </a:p>
          <a:p>
            <a:pPr>
              <a:lnSpc>
                <a:spcPct val="150000"/>
              </a:lnSpc>
            </a:pPr>
            <a: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3.Сложнее всего мне на уроке было …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CB043F6-B56B-47F2-8D77-123A508C88F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9059374" y="3429000"/>
            <a:ext cx="2775291" cy="32123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543771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FF5C76-A43B-4B70-BEE8-F5396EA59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383" y="321276"/>
            <a:ext cx="11067535" cy="1346886"/>
          </a:xfrm>
          <a:ln w="38100"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>      Правописание согласных в корне слова. </a:t>
            </a:r>
            <a:br>
              <a:rPr lang="ru-RU" sz="4000" dirty="0"/>
            </a:br>
            <a:r>
              <a:rPr lang="ru-RU" sz="4000" dirty="0"/>
              <a:t>                         Типы орфограмм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BB2109A-E16B-4338-B1AF-526D58402BB5}"/>
              </a:ext>
            </a:extLst>
          </p:cNvPr>
          <p:cNvSpPr txBox="1"/>
          <p:nvPr/>
        </p:nvSpPr>
        <p:spPr>
          <a:xfrm>
            <a:off x="1037272" y="2134284"/>
            <a:ext cx="10621328" cy="24799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7030A0"/>
                </a:solidFill>
              </a:rPr>
              <a:t>Домашнее задание: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/>
              <a:t>упражнение 417 (подготовиться к словарному </a:t>
            </a:r>
            <a:r>
              <a:rPr lang="ru-RU" sz="3600"/>
              <a:t>диктанту);</a:t>
            </a:r>
            <a:endParaRPr lang="ru-RU" sz="3600" dirty="0"/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3600" dirty="0"/>
              <a:t>повторить правила на стр. 195,197,198.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05D4474-1EF8-4D3B-BDA7-6353DA03C7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3810" y="4760594"/>
            <a:ext cx="3444240" cy="1788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0407022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0B1B783-2DB4-4823-B0C9-3D6054A37760}"/>
              </a:ext>
            </a:extLst>
          </p:cNvPr>
          <p:cNvSpPr txBox="1"/>
          <p:nvPr/>
        </p:nvSpPr>
        <p:spPr>
          <a:xfrm>
            <a:off x="1414309" y="1601749"/>
            <a:ext cx="84032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7030A0"/>
                </a:solidFill>
              </a:rPr>
              <a:t>Спасибо за отличную работу!!!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D8F6FF0-A0FC-4527-803C-33DF8D6E28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608948" y="2697074"/>
            <a:ext cx="3550164" cy="366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3918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417B72C-F79B-4379-8821-4B5BBD5ED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2536" y="358902"/>
            <a:ext cx="7729728" cy="1188720"/>
          </a:xfrm>
        </p:spPr>
        <p:txBody>
          <a:bodyPr/>
          <a:lstStyle/>
          <a:p>
            <a:r>
              <a:rPr lang="ru-RU" dirty="0"/>
              <a:t>Русский язык. 5 класс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92AC035-9F60-461F-82BF-744060A9765B}"/>
              </a:ext>
            </a:extLst>
          </p:cNvPr>
          <p:cNvSpPr txBox="1"/>
          <p:nvPr/>
        </p:nvSpPr>
        <p:spPr>
          <a:xfrm>
            <a:off x="1403033" y="2014567"/>
            <a:ext cx="609790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x-none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Буква к букве – будет слово,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x-none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Слово к слову – речь готова,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x-none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 напевна, и стройна,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x-none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Музыкой звучит она,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x-none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Если грамотна она!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CD006F7-FED9-435C-9209-D821B6051E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00937" y="2526030"/>
            <a:ext cx="2920365" cy="3429000"/>
          </a:xfrm>
          <a:prstGeom prst="rect">
            <a:avLst/>
          </a:prstGeom>
          <a:ln w="88900" cap="sq" cmpd="thickThin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1089957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D89274-5272-46D2-A4F0-24FF178C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5460" y="299694"/>
            <a:ext cx="10058400" cy="1371600"/>
          </a:xfrm>
        </p:spPr>
        <p:txBody>
          <a:bodyPr/>
          <a:lstStyle/>
          <a:p>
            <a:r>
              <a:rPr kumimoji="0" lang="ru-RU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Русский язык. 5 класс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2F1429E-0DBD-4D18-A23A-E1EC64E523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9530" y="3078383"/>
            <a:ext cx="3291840" cy="2278571"/>
          </a:xfrm>
          <a:prstGeom prst="rect">
            <a:avLst/>
          </a:prstGeom>
          <a:ln w="88900" cap="sq" cmpd="thickThin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D4FC848-12DC-413A-AC66-630619C62FC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20" r="11084"/>
          <a:stretch/>
        </p:blipFill>
        <p:spPr>
          <a:xfrm>
            <a:off x="4158577" y="1841701"/>
            <a:ext cx="2659052" cy="1851231"/>
          </a:xfrm>
          <a:prstGeom prst="rect">
            <a:avLst/>
          </a:prstGeom>
          <a:ln w="88900" cap="sq" cmpd="thickThin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6E3B2D01-E71F-46BD-AC50-12EEBCD8F3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5216" y="3028950"/>
            <a:ext cx="2384330" cy="2377439"/>
          </a:xfrm>
          <a:prstGeom prst="rect">
            <a:avLst/>
          </a:prstGeom>
          <a:ln w="88900" cap="sq" cmpd="thickThin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1066654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D89274-5272-46D2-A4F0-24FF178C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1604" y="167068"/>
            <a:ext cx="10058400" cy="1371600"/>
          </a:xfrm>
        </p:spPr>
        <p:txBody>
          <a:bodyPr/>
          <a:lstStyle/>
          <a:p>
            <a:r>
              <a:rPr kumimoji="0" lang="ru-RU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Русский язык. 5 класс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2F1429E-0DBD-4D18-A23A-E1EC64E523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57332" y="2706693"/>
            <a:ext cx="3291840" cy="2278571"/>
          </a:xfrm>
          <a:prstGeom prst="rect">
            <a:avLst/>
          </a:prstGeom>
          <a:ln w="88900" cap="sq" cmpd="thickThin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D4FC848-12DC-413A-AC66-630619C62FC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20" r="11084"/>
          <a:stretch/>
        </p:blipFill>
        <p:spPr>
          <a:xfrm>
            <a:off x="4570057" y="1671294"/>
            <a:ext cx="2659052" cy="1851231"/>
          </a:xfrm>
          <a:prstGeom prst="rect">
            <a:avLst/>
          </a:prstGeom>
          <a:ln w="88900" cap="sq" cmpd="thickThin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FB63184-D28F-4B5C-9602-8A24A2E98FE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333" b="18416"/>
          <a:stretch/>
        </p:blipFill>
        <p:spPr>
          <a:xfrm>
            <a:off x="865274" y="3845979"/>
            <a:ext cx="3493323" cy="1577337"/>
          </a:xfrm>
          <a:prstGeom prst="rect">
            <a:avLst/>
          </a:prstGeom>
          <a:ln w="88900" cap="sq" cmpd="thickThin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E6DED6A-72F4-437D-A233-992CFE17CE9C}"/>
              </a:ext>
            </a:extLst>
          </p:cNvPr>
          <p:cNvSpPr txBox="1"/>
          <p:nvPr/>
        </p:nvSpPr>
        <p:spPr>
          <a:xfrm>
            <a:off x="1480331" y="5688568"/>
            <a:ext cx="20425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чес</a:t>
            </a:r>
            <a:r>
              <a:rPr lang="ru-RU" sz="4000" b="1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</a:t>
            </a:r>
            <a:r>
              <a:rPr lang="ru-RU" sz="4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ный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DCA88D4-E30B-4F74-A36D-F9203C33C33A}"/>
              </a:ext>
            </a:extLst>
          </p:cNvPr>
          <p:cNvSpPr txBox="1"/>
          <p:nvPr/>
        </p:nvSpPr>
        <p:spPr>
          <a:xfrm>
            <a:off x="5237669" y="4038502"/>
            <a:ext cx="15365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ло</a:t>
            </a:r>
            <a:r>
              <a:rPr lang="ru-RU" sz="4000" b="1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</a:t>
            </a:r>
            <a:r>
              <a:rPr lang="ru-RU" sz="4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4DB0304-0F31-403C-8932-92D4F5E17F0A}"/>
              </a:ext>
            </a:extLst>
          </p:cNvPr>
          <p:cNvSpPr txBox="1"/>
          <p:nvPr/>
        </p:nvSpPr>
        <p:spPr>
          <a:xfrm>
            <a:off x="9211771" y="5561052"/>
            <a:ext cx="14998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кро</a:t>
            </a:r>
            <a:r>
              <a:rPr lang="ru-RU" sz="4000" b="1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СС</a:t>
            </a:r>
            <a:endParaRPr lang="ru-RU" sz="40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1352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F48CE1-2A76-4042-AD09-49E5DE14C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5958" y="242544"/>
            <a:ext cx="10058400" cy="1371600"/>
          </a:xfrm>
        </p:spPr>
        <p:txBody>
          <a:bodyPr/>
          <a:lstStyle/>
          <a:p>
            <a:r>
              <a:rPr lang="ru-RU" dirty="0"/>
              <a:t>Русский язык. 5 класс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64C5BB8-CA0F-42C6-A921-37B55F33CC87}"/>
              </a:ext>
            </a:extLst>
          </p:cNvPr>
          <p:cNvSpPr txBox="1"/>
          <p:nvPr/>
        </p:nvSpPr>
        <p:spPr>
          <a:xfrm>
            <a:off x="1015725" y="1272746"/>
            <a:ext cx="9957075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19207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  <a:sym typeface="Helvetica Neue"/>
              </a:rPr>
              <a:t>Пра6вопис2ание согла7сных </a:t>
            </a:r>
          </a:p>
          <a:p>
            <a:pPr marL="0" marR="0" lvl="0" indent="0" algn="ctr" defTabSz="119207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  <a:sym typeface="Helvetica Neue"/>
              </a:rPr>
              <a:t>в ко4рне сло3ва. </a:t>
            </a:r>
          </a:p>
          <a:p>
            <a:pPr marL="0" marR="0" lvl="0" indent="0" algn="ctr" defTabSz="119207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  <a:sym typeface="Helvetica Neue"/>
              </a:rPr>
              <a:t>Ти6пы </a:t>
            </a:r>
          </a:p>
          <a:p>
            <a:pPr marL="0" marR="0" lvl="0" indent="0" algn="ctr" defTabSz="119207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  <a:sym typeface="Helvetica Neue"/>
              </a:rPr>
              <a:t>орфо5грамм</a:t>
            </a:r>
            <a:endParaRPr kumimoji="0" lang="ru-RU" sz="6600" b="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9318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5A4155-9DD2-4DA2-867B-ECF555AF2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0627" y="247178"/>
            <a:ext cx="10058400" cy="1371600"/>
          </a:xfrm>
        </p:spPr>
        <p:txBody>
          <a:bodyPr/>
          <a:lstStyle/>
          <a:p>
            <a:r>
              <a:rPr kumimoji="0" lang="ru-RU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Русский язык. 5 класс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3943BD3-BC18-4ECA-861F-604D6CFE870C}"/>
              </a:ext>
            </a:extLst>
          </p:cNvPr>
          <p:cNvSpPr txBox="1"/>
          <p:nvPr/>
        </p:nvSpPr>
        <p:spPr>
          <a:xfrm>
            <a:off x="463379" y="1859339"/>
            <a:ext cx="1126524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19207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  <a:sym typeface="Helvetica Neue"/>
              </a:rPr>
              <a:t>Правописание согласных </a:t>
            </a:r>
          </a:p>
          <a:p>
            <a:pPr marL="0" marR="0" lvl="0" indent="0" algn="ctr" defTabSz="119207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  <a:sym typeface="Helvetica Neue"/>
              </a:rPr>
              <a:t>в корне слова. </a:t>
            </a:r>
          </a:p>
          <a:p>
            <a:pPr marL="0" marR="0" lvl="0" indent="0" algn="ctr" defTabSz="119207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  <a:sym typeface="Helvetica Neue"/>
              </a:rPr>
              <a:t>Типы орфограмм</a:t>
            </a:r>
            <a:endParaRPr kumimoji="0" lang="ru-RU" sz="6600" b="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elvetica Neue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5803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FF5C76-A43B-4B70-BEE8-F5396EA59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383" y="321276"/>
            <a:ext cx="11067535" cy="1346886"/>
          </a:xfrm>
          <a:ln w="38100"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>      Правописание согласных в корне слова. </a:t>
            </a:r>
            <a:br>
              <a:rPr lang="ru-RU" sz="4000" dirty="0"/>
            </a:br>
            <a:r>
              <a:rPr lang="ru-RU" sz="4000" dirty="0"/>
              <a:t>                         Типы орфограмм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3B44A6E-ABE2-4C2E-B597-AFC1A4860E93}"/>
              </a:ext>
            </a:extLst>
          </p:cNvPr>
          <p:cNvSpPr txBox="1"/>
          <p:nvPr/>
        </p:nvSpPr>
        <p:spPr>
          <a:xfrm>
            <a:off x="902043" y="2020496"/>
            <a:ext cx="10614453" cy="39381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7030A0"/>
                </a:solidFill>
              </a:rPr>
              <a:t>Задачи урока:</a:t>
            </a:r>
          </a:p>
          <a:p>
            <a:r>
              <a:rPr lang="ru-RU" sz="3200" dirty="0"/>
              <a:t>1. Повторить, что такое …</a:t>
            </a:r>
          </a:p>
          <a:p>
            <a:pPr>
              <a:lnSpc>
                <a:spcPct val="150000"/>
              </a:lnSpc>
            </a:pPr>
            <a:r>
              <a:rPr lang="ru-RU" sz="3200" dirty="0"/>
              <a:t>2.Повторить виды орфограмм согласных в ... </a:t>
            </a:r>
          </a:p>
          <a:p>
            <a:pPr>
              <a:lnSpc>
                <a:spcPct val="150000"/>
              </a:lnSpc>
            </a:pPr>
            <a:r>
              <a:rPr lang="ru-RU" sz="3200" dirty="0"/>
              <a:t>3.Вспомнить, как проверить правописание … в корне.</a:t>
            </a:r>
          </a:p>
          <a:p>
            <a:pPr>
              <a:lnSpc>
                <a:spcPct val="150000"/>
              </a:lnSpc>
            </a:pPr>
            <a:endParaRPr lang="ru-RU" sz="32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B433475-F07C-4538-86C4-59A55F27EA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35978" y="4633784"/>
            <a:ext cx="1902940" cy="1902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27457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FF5C76-A43B-4B70-BEE8-F5396EA59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383" y="321276"/>
            <a:ext cx="11067535" cy="1346886"/>
          </a:xfrm>
          <a:ln w="38100"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>      Правописание согласных в корне слова. </a:t>
            </a:r>
            <a:br>
              <a:rPr lang="ru-RU" sz="4000" dirty="0"/>
            </a:br>
            <a:r>
              <a:rPr lang="ru-RU" sz="4000" dirty="0"/>
              <a:t>                         Типы орфограмм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7FD9F7C-DE56-4124-83F8-F2B2A9739D6C}"/>
              </a:ext>
            </a:extLst>
          </p:cNvPr>
          <p:cNvSpPr txBox="1"/>
          <p:nvPr/>
        </p:nvSpPr>
        <p:spPr>
          <a:xfrm>
            <a:off x="671383" y="1966530"/>
            <a:ext cx="9065741" cy="39381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Задачи урока: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1. Повторить, что такое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орфограмма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2.Повторить виды орфограмм согласных в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корне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слова. 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3.Вспомнить, как проверить правописание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согласных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в корне слова.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EBB3706-DBA0-4965-B199-0346558A32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37124" y="4235664"/>
            <a:ext cx="2130769" cy="213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72194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FF5C76-A43B-4B70-BEE8-F5396EA59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383" y="321276"/>
            <a:ext cx="11067535" cy="1346886"/>
          </a:xfrm>
          <a:ln w="38100"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>      Правописание согласных в корне слова. </a:t>
            </a:r>
            <a:br>
              <a:rPr lang="ru-RU" sz="4000" dirty="0"/>
            </a:br>
            <a:r>
              <a:rPr lang="ru-RU" sz="4000" dirty="0"/>
              <a:t>                         Типы орфограмм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EF4B07D-C3FF-41BA-BC80-48EA286A7533}"/>
              </a:ext>
            </a:extLst>
          </p:cNvPr>
          <p:cNvSpPr txBox="1"/>
          <p:nvPr/>
        </p:nvSpPr>
        <p:spPr>
          <a:xfrm>
            <a:off x="1210962" y="2076277"/>
            <a:ext cx="103178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dirty="0">
                <a:solidFill>
                  <a:srgbClr val="7030A0"/>
                </a:solidFill>
              </a:rPr>
              <a:t>Ни</a:t>
            </a:r>
            <a:r>
              <a:rPr lang="ru-RU" sz="4400" b="1" u="sng" dirty="0">
                <a:solidFill>
                  <a:srgbClr val="7030A0"/>
                </a:solidFill>
              </a:rPr>
              <a:t>з</a:t>
            </a:r>
            <a:r>
              <a:rPr lang="ru-RU" sz="4400" dirty="0">
                <a:solidFill>
                  <a:srgbClr val="7030A0"/>
                </a:solidFill>
              </a:rPr>
              <a:t>кий, мес</a:t>
            </a:r>
            <a:r>
              <a:rPr lang="ru-RU" sz="4400" b="1" u="sng" dirty="0">
                <a:solidFill>
                  <a:srgbClr val="7030A0"/>
                </a:solidFill>
              </a:rPr>
              <a:t>т</a:t>
            </a:r>
            <a:r>
              <a:rPr lang="ru-RU" sz="4400" dirty="0">
                <a:solidFill>
                  <a:srgbClr val="7030A0"/>
                </a:solidFill>
              </a:rPr>
              <a:t>ный, рю</a:t>
            </a:r>
            <a:r>
              <a:rPr lang="ru-RU" sz="4400" b="1" u="sng" dirty="0">
                <a:solidFill>
                  <a:srgbClr val="7030A0"/>
                </a:solidFill>
              </a:rPr>
              <a:t>к</a:t>
            </a:r>
            <a:r>
              <a:rPr lang="ru-RU" sz="4400" dirty="0">
                <a:solidFill>
                  <a:srgbClr val="7030A0"/>
                </a:solidFill>
              </a:rPr>
              <a:t>зак, те</a:t>
            </a:r>
            <a:r>
              <a:rPr lang="ru-RU" sz="4400" b="1" u="sng" dirty="0">
                <a:solidFill>
                  <a:srgbClr val="7030A0"/>
                </a:solidFill>
              </a:rPr>
              <a:t>нн</a:t>
            </a:r>
            <a:r>
              <a:rPr lang="ru-RU" sz="4400" dirty="0">
                <a:solidFill>
                  <a:srgbClr val="7030A0"/>
                </a:solidFill>
              </a:rPr>
              <a:t>ис</a:t>
            </a:r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xmlns="" id="{50500C7B-B33A-4D7A-927B-2A371B879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6935058"/>
              </p:ext>
            </p:extLst>
          </p:nvPr>
        </p:nvGraphicFramePr>
        <p:xfrm>
          <a:off x="1210962" y="3016275"/>
          <a:ext cx="8170562" cy="369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6562">
                  <a:extLst>
                    <a:ext uri="{9D8B030D-6E8A-4147-A177-3AD203B41FA5}">
                      <a16:colId xmlns:a16="http://schemas.microsoft.com/office/drawing/2014/main" xmlns="" val="3025503538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xmlns="" val="11254813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 Вид орфограммы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Слово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385597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1. Проверяемая согласная в корне слова.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4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ни</a:t>
                      </a:r>
                      <a:r>
                        <a:rPr kumimoji="0" lang="ru-RU" sz="44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з</a:t>
                      </a:r>
                      <a:r>
                        <a:rPr kumimoji="0" lang="ru-RU" sz="4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кий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024594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2. Непроизносимая согласная в корне слова.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4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мес</a:t>
                      </a:r>
                      <a:r>
                        <a:rPr kumimoji="0" lang="ru-RU" sz="44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т</a:t>
                      </a:r>
                      <a:r>
                        <a:rPr kumimoji="0" lang="ru-RU" sz="4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ный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570460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3. Непроверяемая согласная в корне слова.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4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рю</a:t>
                      </a:r>
                      <a:r>
                        <a:rPr kumimoji="0" lang="ru-RU" sz="44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</a:t>
                      </a:r>
                      <a:r>
                        <a:rPr kumimoji="0" lang="ru-RU" sz="4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зак те</a:t>
                      </a:r>
                      <a:r>
                        <a:rPr kumimoji="0" lang="ru-RU" sz="44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нн</a:t>
                      </a:r>
                      <a:r>
                        <a:rPr kumimoji="0" lang="ru-RU" sz="4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ис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447224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98633905"/>
                  </a:ext>
                </a:extLst>
              </a:tr>
            </a:tbl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A6A8369-B543-44AC-AA58-BE2DFDC90E4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98957" y="4066494"/>
            <a:ext cx="2139961" cy="21399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294625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6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5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4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47" tmFilter="0, 0; 0.125,0.2665; 0.25,0.4; 0.375,0.465; 0.5,0.5;  0.625,0.535; 0.75,0.6; 0.875,0.7335; 1,1">
                                          <p:stCondLst>
                                            <p:cond delay="74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73" tmFilter="0, 0; 0.125,0.2665; 0.25,0.4; 0.375,0.465; 0.5,0.5;  0.625,0.535; 0.75,0.6; 0.875,0.7335; 1,1">
                                          <p:stCondLst>
                                            <p:cond delay="149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85" tmFilter="0, 0; 0.125,0.2665; 0.25,0.4; 0.375,0.465; 0.5,0.5;  0.625,0.535; 0.75,0.6; 0.875,0.7335; 1,1">
                                          <p:stCondLst>
                                            <p:cond delay="186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9">
                                          <p:stCondLst>
                                            <p:cond delay="73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87" decel="50000">
                                          <p:stCondLst>
                                            <p:cond delay="76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9">
                                          <p:stCondLst>
                                            <p:cond delay="14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87" decel="50000">
                                          <p:stCondLst>
                                            <p:cond delay="150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9">
                                          <p:stCondLst>
                                            <p:cond delay="184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87" decel="50000">
                                          <p:stCondLst>
                                            <p:cond delay="18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9">
                                          <p:stCondLst>
                                            <p:cond delay="20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87" decel="50000">
                                          <p:stCondLst>
                                            <p:cond delay="206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авон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Савон</Template>
  <TotalTime>122</TotalTime>
  <Words>257</Words>
  <Application>Microsoft Office PowerPoint</Application>
  <PresentationFormat>Произвольный</PresentationFormat>
  <Paragraphs>69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Савон</vt:lpstr>
      <vt:lpstr>Урок русского языка</vt:lpstr>
      <vt:lpstr>Русский язык. 5 класс</vt:lpstr>
      <vt:lpstr>Русский язык. 5 класс</vt:lpstr>
      <vt:lpstr>Русский язык. 5 класс</vt:lpstr>
      <vt:lpstr>Русский язык. 5 класс</vt:lpstr>
      <vt:lpstr>Русский язык. 5 класс</vt:lpstr>
      <vt:lpstr>       Правописание согласных в корне слова.                           Типы орфограмм </vt:lpstr>
      <vt:lpstr>       Правописание согласных в корне слова.                           Типы орфограмм </vt:lpstr>
      <vt:lpstr>       Правописание согласных в корне слова.                           Типы орфограмм </vt:lpstr>
      <vt:lpstr>       Правописание согласных в корне слова.                           Типы орфограмм </vt:lpstr>
      <vt:lpstr>       Правописание согласных в корне слова.                           Типы орфограмм </vt:lpstr>
      <vt:lpstr>       Правописание согласных в корне слова.                           Типы орфограмм 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русского языка</dc:title>
  <dc:creator>A1</dc:creator>
  <cp:lastModifiedBy>школа 15</cp:lastModifiedBy>
  <cp:revision>19</cp:revision>
  <dcterms:created xsi:type="dcterms:W3CDTF">2025-11-03T09:11:45Z</dcterms:created>
  <dcterms:modified xsi:type="dcterms:W3CDTF">2025-11-26T06:32:40Z</dcterms:modified>
</cp:coreProperties>
</file>